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lvl1pPr>
      <a:defRPr>
        <a:latin typeface="Georgia"/>
        <a:ea typeface="Georgia"/>
        <a:cs typeface="Georgia"/>
        <a:sym typeface="Georgia"/>
      </a:defRPr>
    </a:lvl1pPr>
    <a:lvl2pPr>
      <a:defRPr>
        <a:latin typeface="Georgia"/>
        <a:ea typeface="Georgia"/>
        <a:cs typeface="Georgia"/>
        <a:sym typeface="Georgia"/>
      </a:defRPr>
    </a:lvl2pPr>
    <a:lvl3pPr>
      <a:defRPr>
        <a:latin typeface="Georgia"/>
        <a:ea typeface="Georgia"/>
        <a:cs typeface="Georgia"/>
        <a:sym typeface="Georgia"/>
      </a:defRPr>
    </a:lvl3pPr>
    <a:lvl4pPr>
      <a:defRPr>
        <a:latin typeface="Georgia"/>
        <a:ea typeface="Georgia"/>
        <a:cs typeface="Georgia"/>
        <a:sym typeface="Georgia"/>
      </a:defRPr>
    </a:lvl4pPr>
    <a:lvl5pPr>
      <a:defRPr>
        <a:latin typeface="Georgia"/>
        <a:ea typeface="Georgia"/>
        <a:cs typeface="Georgia"/>
        <a:sym typeface="Georgia"/>
      </a:defRPr>
    </a:lvl5pPr>
    <a:lvl6pPr>
      <a:defRPr>
        <a:latin typeface="Georgia"/>
        <a:ea typeface="Georgia"/>
        <a:cs typeface="Georgia"/>
        <a:sym typeface="Georgia"/>
      </a:defRPr>
    </a:lvl6pPr>
    <a:lvl7pPr>
      <a:defRPr>
        <a:latin typeface="Georgia"/>
        <a:ea typeface="Georgia"/>
        <a:cs typeface="Georgia"/>
        <a:sym typeface="Georgia"/>
      </a:defRPr>
    </a:lvl7pPr>
    <a:lvl8pPr>
      <a:defRPr>
        <a:latin typeface="Georgia"/>
        <a:ea typeface="Georgia"/>
        <a:cs typeface="Georgia"/>
        <a:sym typeface="Georgia"/>
      </a:defRPr>
    </a:lvl8pPr>
    <a:lvl9pPr>
      <a:defRPr>
        <a:latin typeface="Georgia"/>
        <a:ea typeface="Georgia"/>
        <a:cs typeface="Georgia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D2CE"/>
          </a:solidFill>
        </a:fill>
      </a:tcStyle>
    </a:wholeTbl>
    <a:band2H>
      <a:tcTxStyle/>
      <a:tcStyle>
        <a:tcBdr/>
        <a:fill>
          <a:solidFill>
            <a:srgbClr val="F7EAE8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AE2E3"/>
          </a:solidFill>
        </a:fill>
      </a:tcStyle>
    </a:wholeTbl>
    <a:band2H>
      <a:tcTxStyle/>
      <a:tcStyle>
        <a:tcBdr/>
        <a:fill>
          <a:solidFill>
            <a:srgbClr val="EDF1F1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CADAE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CADAE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CADAE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DBCE"/>
          </a:solidFill>
        </a:fill>
      </a:tcStyle>
    </a:wholeTbl>
    <a:band2H>
      <a:tcTxStyle/>
      <a:tcStyle>
        <a:tcBdr/>
        <a:fill>
          <a:solidFill>
            <a:srgbClr val="F7EEE8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9049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9049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904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16349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1634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52" autoAdjust="0"/>
  </p:normalViewPr>
  <p:slideViewPr>
    <p:cSldViewPr>
      <p:cViewPr>
        <p:scale>
          <a:sx n="72" d="100"/>
          <a:sy n="72" d="100"/>
        </p:scale>
        <p:origin x="-110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206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Planned Parenthood located in SE Portland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Pregnancy Resource Centers located in Gresham, Clackamas, Sandy, Estacada, Lake Oswego and SE Portland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Pregnancy Care Centers in Molalla and Canby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Medical Providers in Clackamas County - 117 total, list provided by Clackamas County WIC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Women who are pregnant, postpartum, or breastfeeding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Infants up to their first birthday 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Children up to their fifth birthday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Income- cannot exceed more than 185% of the federal poverty income </a:t>
            </a:r>
            <a:r>
              <a:rPr sz="1200" dirty="0" err="1">
                <a:latin typeface="Calibri"/>
                <a:ea typeface="Calibri"/>
                <a:cs typeface="Calibri"/>
                <a:sym typeface="Calibri"/>
              </a:rPr>
              <a:t>guidlines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8991600" y="3047"/>
            <a:ext cx="152400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46303" y="6391655"/>
            <a:ext cx="8833106" cy="3095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6400800" cy="3467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Five</a:t>
            </a:r>
          </a:p>
        </p:txBody>
      </p:sp>
      <p:sp>
        <p:nvSpPr>
          <p:cNvPr id="21" name="Shape 21"/>
          <p:cNvSpPr/>
          <p:nvPr/>
        </p:nvSpPr>
        <p:spPr>
          <a:xfrm>
            <a:off x="155447" y="2420111"/>
            <a:ext cx="8833106" cy="1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67199" y="2115311"/>
            <a:ext cx="609602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4361688" y="2209800"/>
            <a:ext cx="420625" cy="420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4343400" y="2042753"/>
            <a:ext cx="457200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2133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D1634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D16349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1" cy="5334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343400" y="883477"/>
            <a:ext cx="457200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46303" y="6391655"/>
            <a:ext cx="8833106" cy="3095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 flipH="1">
            <a:off x="7145146" y="156082"/>
            <a:ext cx="1" cy="6245353"/>
          </a:xfrm>
          <a:prstGeom prst="line">
            <a:avLst/>
          </a:prstGeom>
          <a:ln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839711" y="2925763"/>
            <a:ext cx="6096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934200" y="3020250"/>
            <a:ext cx="420624" cy="42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915911" y="2853204"/>
            <a:ext cx="457201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65532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391400" y="0"/>
            <a:ext cx="1447800" cy="61563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2399" y="2286000"/>
            <a:ext cx="8833106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155447" y="142352"/>
            <a:ext cx="8833106" cy="213969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33877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  <a:lvl2pPr marL="0" indent="27432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2pPr>
            <a:lvl3pPr marL="0" indent="59436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3pPr>
            <a:lvl4pPr marL="0" indent="86868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4pPr>
            <a:lvl5pPr marL="0" indent="1143000" algn="ctr">
              <a:spcBef>
                <a:spcPts val="300"/>
              </a:spcBef>
              <a:buClrTx/>
              <a:buSzTx/>
              <a:buFontTx/>
              <a:buNone/>
              <a:defRPr sz="1600" cap="all" spc="25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1600" cap="all" spc="250">
                <a:solidFill>
                  <a:srgbClr val="646B86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/>
        </p:nvSpPr>
        <p:spPr>
          <a:xfrm>
            <a:off x="146303" y="6391655"/>
            <a:ext cx="8833106" cy="3095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52399" y="243840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4267199" y="2115311"/>
            <a:ext cx="609602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361688" y="2209800"/>
            <a:ext cx="420625" cy="420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4343400" y="2042753"/>
            <a:ext cx="457200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22312" y="0"/>
            <a:ext cx="7772401" cy="20574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4343400" y="883477"/>
            <a:ext cx="457200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Shape 49"/>
          <p:cNvSpPr/>
          <p:nvPr/>
        </p:nvSpPr>
        <p:spPr>
          <a:xfrm flipV="1">
            <a:off x="4563080" y="1575651"/>
            <a:ext cx="8922" cy="4819559"/>
          </a:xfrm>
          <a:prstGeom prst="line">
            <a:avLst/>
          </a:prstGeom>
          <a:ln>
            <a:solidFill>
              <a:srgbClr val="646B86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01752" y="1371600"/>
            <a:ext cx="4038601" cy="548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6047" indent="-311727">
              <a:defRPr sz="2500"/>
            </a:lvl2pPr>
            <a:lvl3pPr marL="880110" indent="-285750">
              <a:defRPr sz="2500"/>
            </a:lvl3pPr>
            <a:lvl4pPr marL="1154430" indent="-285750">
              <a:defRPr sz="2500"/>
            </a:lvl4pPr>
            <a:lvl5pPr marL="1460500" indent="-317500">
              <a:defRPr sz="2500"/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V="1">
            <a:off x="4572000" y="2200275"/>
            <a:ext cx="0" cy="4187953"/>
          </a:xfrm>
          <a:prstGeom prst="line">
            <a:avLst/>
          </a:prstGeom>
          <a:ln>
            <a:solidFill>
              <a:srgbClr val="646B86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52399" y="1371600"/>
            <a:ext cx="8833106" cy="914400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45922" y="6391655"/>
            <a:ext cx="8833106" cy="310897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301752" y="987551"/>
            <a:ext cx="4040188" cy="1805872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  <a:lvl2pPr marL="0" indent="274320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  <a:latin typeface="Georgia Bold"/>
                <a:ea typeface="Georgia Bold"/>
                <a:cs typeface="Georgia Bold"/>
                <a:sym typeface="Georgia Bold"/>
              </a:defRPr>
            </a:lvl2pPr>
            <a:lvl3pPr marL="0" indent="594360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  <a:latin typeface="Georgia Bold"/>
                <a:ea typeface="Georgia Bold"/>
                <a:cs typeface="Georgia Bold"/>
                <a:sym typeface="Georgia Bold"/>
              </a:defRPr>
            </a:lvl3pPr>
            <a:lvl4pPr marL="0" indent="868680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  <a:latin typeface="Georgia Bold"/>
                <a:ea typeface="Georgia Bold"/>
                <a:cs typeface="Georgia Bold"/>
                <a:sym typeface="Georgia Bold"/>
              </a:defRPr>
            </a:lvl4pPr>
            <a:lvl5pPr marL="0" indent="1143000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  <a:latin typeface="Georgia Bold"/>
                <a:ea typeface="Georgia Bold"/>
                <a:cs typeface="Georgia Bold"/>
                <a:sym typeface="Georgia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0" name="Shape 60"/>
          <p:cNvSpPr/>
          <p:nvPr/>
        </p:nvSpPr>
        <p:spPr>
          <a:xfrm>
            <a:off x="152399" y="1280160"/>
            <a:ext cx="8833106" cy="1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267199" y="956036"/>
            <a:ext cx="609602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4361688" y="1050523"/>
            <a:ext cx="420625" cy="42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4343400" y="885719"/>
            <a:ext cx="457200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4343400" y="879323"/>
            <a:ext cx="457200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46303" y="6391655"/>
            <a:ext cx="8833106" cy="3095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52399" y="158495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4267200" y="6167903"/>
            <a:ext cx="609600" cy="3133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52399" y="152400"/>
            <a:ext cx="8833106" cy="3048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-1"/>
            <a:ext cx="9144000" cy="1188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381000" y="0"/>
            <a:ext cx="2362200" cy="1905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>
                <a:solidFill>
                  <a:srgbClr val="FFFFFF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236220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27432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59436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86868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14300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6" name="Shape 86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52399" y="53340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295399" y="228599"/>
            <a:ext cx="609602" cy="60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389888" y="323088"/>
            <a:ext cx="420625" cy="42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1371600" y="156041"/>
            <a:ext cx="457200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49351" y="6388384"/>
            <a:ext cx="8833106" cy="3095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52399" y="53340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52399" y="152400"/>
            <a:ext cx="8833106" cy="30175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295399" y="228599"/>
            <a:ext cx="609602" cy="60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389888" y="323088"/>
            <a:ext cx="420625" cy="42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1371600" y="156041"/>
            <a:ext cx="457200" cy="31339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828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646B86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46B86"/>
                </a:solidFill>
              </a:rP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2438400" cy="586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640080" indent="-365760">
              <a:spcBef>
                <a:spcPts val="1000"/>
              </a:spcBef>
              <a:buClrTx/>
              <a:buFontTx/>
              <a:defRPr sz="1600">
                <a:solidFill>
                  <a:srgbClr val="FFFFFF"/>
                </a:solidFill>
              </a:defRPr>
            </a:lvl2pPr>
            <a:lvl3pPr marL="960120" indent="-365760">
              <a:spcBef>
                <a:spcPts val="1000"/>
              </a:spcBef>
              <a:buClrTx/>
              <a:buFontTx/>
              <a:defRPr sz="1600">
                <a:solidFill>
                  <a:srgbClr val="FFFFFF"/>
                </a:solidFill>
              </a:defRPr>
            </a:lvl3pPr>
            <a:lvl4pPr marL="1275080" indent="-406400">
              <a:spcBef>
                <a:spcPts val="1000"/>
              </a:spcBef>
              <a:buClrTx/>
              <a:buFontTx/>
              <a:defRPr sz="1600">
                <a:solidFill>
                  <a:srgbClr val="FFFFFF"/>
                </a:solidFill>
              </a:defRPr>
            </a:lvl4pPr>
            <a:lvl5pPr marL="1549400" indent="-406400">
              <a:spcBef>
                <a:spcPts val="1000"/>
              </a:spcBef>
              <a:buClrTx/>
              <a:buFontTx/>
              <a:defRPr sz="16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6" name="Shape 106"/>
          <p:cNvSpPr/>
          <p:nvPr/>
        </p:nvSpPr>
        <p:spPr>
          <a:xfrm>
            <a:off x="149351" y="6388384"/>
            <a:ext cx="8833106" cy="3095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-1"/>
            <a:ext cx="9144000" cy="13933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149351" y="6388384"/>
            <a:ext cx="8833106" cy="3095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152399" y="1276742"/>
            <a:ext cx="8833106" cy="1"/>
          </a:xfrm>
          <a:prstGeom prst="line">
            <a:avLst/>
          </a:prstGeom>
          <a:ln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4267199" y="956036"/>
            <a:ext cx="609602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4361688" y="1050523"/>
            <a:ext cx="420625" cy="42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1" cy="987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361688" y="869675"/>
            <a:ext cx="457201" cy="31339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301752" y="1527047"/>
            <a:ext cx="8503920" cy="53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1pPr>
      <a:lvl2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2pPr>
      <a:lvl3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3pPr>
      <a:lvl4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4pPr>
      <a:lvl5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5pPr>
      <a:lvl6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6pPr>
      <a:lvl7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7pPr>
      <a:lvl8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8pPr>
      <a:lvl9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9pPr>
    </p:titleStyle>
    <p:bodyStyle>
      <a:lvl1pPr marL="274320" indent="-274320">
        <a:spcBef>
          <a:spcPts val="600"/>
        </a:spcBef>
        <a:buClr>
          <a:srgbClr val="D16349"/>
        </a:buClr>
        <a:buSzPct val="85000"/>
        <a:buFont typeface="Wingdings 2"/>
        <a:buChar char="●"/>
        <a:defRPr sz="2700">
          <a:latin typeface="Georgia"/>
          <a:ea typeface="Georgia"/>
          <a:cs typeface="Georgia"/>
          <a:sym typeface="Georgia"/>
        </a:defRPr>
      </a:lvl1pPr>
      <a:lvl2pPr marL="610985" indent="-336665">
        <a:spcBef>
          <a:spcPts val="600"/>
        </a:spcBef>
        <a:buClr>
          <a:srgbClr val="D16349"/>
        </a:buClr>
        <a:buSzPct val="70000"/>
        <a:buFont typeface="Wingdings 2"/>
        <a:buChar char="○"/>
        <a:defRPr sz="2700">
          <a:latin typeface="Georgia"/>
          <a:ea typeface="Georgia"/>
          <a:cs typeface="Georgia"/>
          <a:sym typeface="Georgia"/>
        </a:defRPr>
      </a:lvl2pPr>
      <a:lvl3pPr marL="902970" indent="-308610">
        <a:spcBef>
          <a:spcPts val="600"/>
        </a:spcBef>
        <a:buClr>
          <a:srgbClr val="D16349"/>
        </a:buClr>
        <a:buSzPct val="75000"/>
        <a:buFont typeface="Wingdings 2"/>
        <a:buChar char=""/>
        <a:defRPr sz="2700">
          <a:latin typeface="Georgia"/>
          <a:ea typeface="Georgia"/>
          <a:cs typeface="Georgia"/>
          <a:sym typeface="Georgia"/>
        </a:defRPr>
      </a:lvl3pPr>
      <a:lvl4pPr marL="1177289" indent="-308609">
        <a:spcBef>
          <a:spcPts val="600"/>
        </a:spcBef>
        <a:buClr>
          <a:srgbClr val="D16349"/>
        </a:buClr>
        <a:buSzPct val="70000"/>
        <a:buFont typeface="Wingdings 2"/>
        <a:buChar char="○"/>
        <a:defRPr sz="2700">
          <a:latin typeface="Georgia"/>
          <a:ea typeface="Georgia"/>
          <a:cs typeface="Georgia"/>
          <a:sym typeface="Georgia"/>
        </a:defRPr>
      </a:lvl4pPr>
      <a:lvl5pPr marL="1485900" indent="-342900">
        <a:spcBef>
          <a:spcPts val="600"/>
        </a:spcBef>
        <a:buClr>
          <a:srgbClr val="D16349"/>
        </a:buClr>
        <a:buSzPct val="10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5pPr>
      <a:lvl6pPr marL="1737360" indent="-274319">
        <a:spcBef>
          <a:spcPts val="600"/>
        </a:spcBef>
        <a:buClr>
          <a:srgbClr val="D16349"/>
        </a:buClr>
        <a:buSzPct val="80000"/>
        <a:buFont typeface="Wingdings 2"/>
        <a:buChar char="●"/>
        <a:defRPr sz="2700">
          <a:latin typeface="Georgia"/>
          <a:ea typeface="Georgia"/>
          <a:cs typeface="Georgia"/>
          <a:sym typeface="Georgia"/>
        </a:defRPr>
      </a:lvl6pPr>
      <a:lvl7pPr marL="2045969" indent="-308609">
        <a:spcBef>
          <a:spcPts val="600"/>
        </a:spcBef>
        <a:buClr>
          <a:srgbClr val="D16349"/>
        </a:buClr>
        <a:buSzPct val="9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7pPr>
      <a:lvl8pPr marL="2228850" indent="-308609">
        <a:spcBef>
          <a:spcPts val="600"/>
        </a:spcBef>
        <a:buClr>
          <a:srgbClr val="D16349"/>
        </a:buClr>
        <a:buSzPct val="10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8pPr>
      <a:lvl9pPr marL="2547257" indent="-352697">
        <a:spcBef>
          <a:spcPts val="600"/>
        </a:spcBef>
        <a:buClr>
          <a:srgbClr val="D16349"/>
        </a:buClr>
        <a:buSzPct val="9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9pPr>
    </p:bodyStyle>
    <p:otherStyle>
      <a:lvl1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ctr"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youtu.be/ghPyQAwNHi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1018606" y="5550074"/>
            <a:ext cx="6858001" cy="914401"/>
          </a:xfrm>
          <a:prstGeom prst="rect">
            <a:avLst/>
          </a:prstGeom>
        </p:spPr>
        <p:txBody>
          <a:bodyPr/>
          <a:lstStyle>
            <a:lvl1pPr>
              <a:defRPr cap="none" spc="0">
                <a:solidFill>
                  <a:srgbClr val="415B5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15B5C"/>
                </a:solidFill>
              </a:rPr>
              <a:t>Andrea Cox, Jaime Ruisi, Sarah Larimer</a:t>
            </a: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29060" y="655648"/>
            <a:ext cx="7772401" cy="145736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spc="-100">
                <a:solidFill>
                  <a:srgbClr val="0070C0"/>
                </a:solidFill>
              </a:rPr>
              <a:t>Establishing collaborative relationships with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spc="-100">
                <a:solidFill>
                  <a:srgbClr val="0070C0"/>
                </a:solidFill>
              </a:rPr>
              <a:t>local referral agencies to increase WIC clientele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spc="-100">
                <a:solidFill>
                  <a:srgbClr val="0070C0"/>
                </a:solidFill>
              </a:rPr>
              <a:t>in Clackamas County, Oregon</a:t>
            </a:r>
          </a:p>
        </p:txBody>
      </p:sp>
      <p:sp>
        <p:nvSpPr>
          <p:cNvPr id="129" name="Shape 129"/>
          <p:cNvSpPr/>
          <p:nvPr/>
        </p:nvSpPr>
        <p:spPr>
          <a:xfrm>
            <a:off x="4447606" y="3244332"/>
            <a:ext cx="16765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 </a:t>
            </a:r>
          </a:p>
        </p:txBody>
      </p:sp>
      <p:pic>
        <p:nvPicPr>
          <p:cNvPr id="130" name="image3.tif"/>
          <p:cNvPicPr/>
          <p:nvPr/>
        </p:nvPicPr>
        <p:blipFill>
          <a:blip r:embed="rId2">
            <a:extLst/>
          </a:blip>
          <a:srcRect r="6229"/>
          <a:stretch>
            <a:fillRect/>
          </a:stretch>
        </p:blipFill>
        <p:spPr>
          <a:xfrm>
            <a:off x="114169" y="2295610"/>
            <a:ext cx="2744341" cy="2926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4.tif"/>
          <p:cNvPicPr/>
          <p:nvPr/>
        </p:nvPicPr>
        <p:blipFill>
          <a:blip r:embed="rId3">
            <a:extLst/>
          </a:blip>
          <a:srcRect b="4177"/>
          <a:stretch>
            <a:fillRect/>
          </a:stretch>
        </p:blipFill>
        <p:spPr>
          <a:xfrm>
            <a:off x="2959424" y="2113009"/>
            <a:ext cx="2761821" cy="3155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5.png"/>
          <p:cNvPicPr/>
          <p:nvPr/>
        </p:nvPicPr>
        <p:blipFill>
          <a:blip r:embed="rId4">
            <a:extLst/>
          </a:blip>
          <a:srcRect l="2022" r="32617" b="15866"/>
          <a:stretch>
            <a:fillRect/>
          </a:stretch>
        </p:blipFill>
        <p:spPr>
          <a:xfrm>
            <a:off x="5821793" y="2226951"/>
            <a:ext cx="3092731" cy="2996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282945" y="1526008"/>
            <a:ext cx="5121569" cy="4948827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2000"/>
              <a:t>By administering food and nutrition services, WIC has decreased the risk of poor birth outcomes and improved the health of participants during a critical time of development</a:t>
            </a:r>
          </a:p>
          <a:p>
            <a:pPr lvl="0">
              <a:buSzPct val="100000"/>
              <a:buFont typeface="Arial"/>
              <a:buChar char="•"/>
              <a:defRPr sz="1800"/>
            </a:pPr>
            <a:endParaRPr sz="2000"/>
          </a:p>
          <a:p>
            <a:pPr lvl="0">
              <a:buSzPct val="100000"/>
              <a:buFont typeface="Arial"/>
              <a:buChar char="•"/>
              <a:defRPr sz="1800"/>
            </a:pPr>
            <a:endParaRPr sz="2000"/>
          </a:p>
          <a:p>
            <a:pPr marL="0" lvl="0" indent="0">
              <a:buSzTx/>
              <a:buNone/>
              <a:defRPr sz="1800"/>
            </a:pPr>
            <a:r>
              <a:rPr sz="2000"/>
              <a:t>Pregnant women enrolled in WIC receive earlier prenatal care, experience more full-term pregnancies, have fewer low birth weight babies and fewer fetal and infant deaths</a:t>
            </a:r>
          </a:p>
        </p:txBody>
      </p:sp>
      <p:sp>
        <p:nvSpPr>
          <p:cNvPr id="190" name="Shape 190"/>
          <p:cNvSpPr/>
          <p:nvPr/>
        </p:nvSpPr>
        <p:spPr>
          <a:xfrm>
            <a:off x="1630904" y="-284012"/>
            <a:ext cx="5791201" cy="1371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ctr">
              <a:defRPr sz="3600">
                <a:solidFill>
                  <a:srgbClr val="6189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1898A"/>
                </a:solidFill>
              </a:rPr>
              <a:t>Significance</a:t>
            </a:r>
          </a:p>
        </p:txBody>
      </p:sp>
      <p:sp>
        <p:nvSpPr>
          <p:cNvPr id="191" name="Shape 191"/>
          <p:cNvSpPr/>
          <p:nvPr/>
        </p:nvSpPr>
        <p:spPr>
          <a:xfrm>
            <a:off x="282945" y="5881718"/>
            <a:ext cx="8318129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457200" algn="l"/>
              </a:tabLst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Khanani I, Elam J, Hearn R, et al. The impact of prenatal WIC participation on infant mortality and racial disparities. Am J Public Health. 2010;100(Supp1):S204–S209. &lt;</a:t>
            </a:r>
            <a:r>
              <a:rPr sz="1200" u="sng">
                <a:solidFill>
                  <a:srgbClr val="1155CC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http://www-ncbi-nlm-nih-gov.liboff.ohsu.edu/pmc/articles/PMC2837444/</a:t>
            </a: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&gt;.</a:t>
            </a:r>
          </a:p>
        </p:txBody>
      </p:sp>
      <p:pic>
        <p:nvPicPr>
          <p:cNvPr id="192" name="image12.jpg" descr="http://images.agoramedia.com/wte3.0/gcms/rotato-pregnant-woman-eating-app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0906" y="1862891"/>
            <a:ext cx="3309607" cy="3309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484487" y="1553304"/>
            <a:ext cx="8291023" cy="4948826"/>
          </a:xfrm>
          <a:prstGeom prst="rect">
            <a:avLst/>
          </a:prstGeom>
        </p:spPr>
        <p:txBody>
          <a:bodyPr/>
          <a:lstStyle/>
          <a:p>
            <a:pPr marL="193039" lvl="0" indent="-193039">
              <a:buSzPct val="100000"/>
              <a:buFont typeface="Arial"/>
              <a:buChar char="•"/>
              <a:defRPr sz="1800"/>
            </a:pPr>
            <a:r>
              <a:rPr sz="1900"/>
              <a:t>In 2011, only 70% of women on Medicaid nationally utilized WIC services</a:t>
            </a:r>
          </a:p>
          <a:p>
            <a:pPr lvl="0">
              <a:buSzPct val="100000"/>
              <a:buFont typeface="Arial"/>
              <a:buChar char="•"/>
              <a:defRPr sz="1800"/>
            </a:pPr>
            <a:endParaRPr sz="1900"/>
          </a:p>
          <a:p>
            <a:pPr marL="193039" lvl="0" indent="-193039">
              <a:buSzPct val="100000"/>
              <a:buFont typeface="Arial"/>
              <a:buChar char="•"/>
              <a:defRPr sz="1800"/>
            </a:pPr>
            <a:r>
              <a:rPr sz="1900"/>
              <a:t>Rates of pregnant women enrolled on WIC in Clackamas County are among the lowest in the state</a:t>
            </a:r>
          </a:p>
          <a:p>
            <a:pPr lvl="0">
              <a:buSzPct val="100000"/>
              <a:buFont typeface="Arial"/>
              <a:buChar char="•"/>
              <a:defRPr sz="1800"/>
            </a:pPr>
            <a:endParaRPr sz="1900"/>
          </a:p>
          <a:p>
            <a:pPr marL="289560" lvl="5" indent="-289560">
              <a:buClr>
                <a:srgbClr val="D19049"/>
              </a:buClr>
              <a:buSzPct val="100000"/>
              <a:buFont typeface="Arial"/>
              <a:buChar char="•"/>
              <a:defRPr sz="1800"/>
            </a:pPr>
            <a:r>
              <a:rPr sz="1900"/>
              <a:t>In 2013, 31% of eligible pregnant women utilized WIC in Clackamas County, 45% of women utilized WIC in Oregon overall</a:t>
            </a:r>
          </a:p>
          <a:p>
            <a:pPr marL="274320" lvl="3" indent="-274320">
              <a:buClr>
                <a:srgbClr val="8C7B70"/>
              </a:buClr>
              <a:buSzPct val="100000"/>
              <a:buFont typeface="Arial"/>
              <a:buChar char="•"/>
              <a:defRPr sz="1800"/>
            </a:pPr>
            <a:endParaRPr sz="1900">
              <a:solidFill>
                <a:srgbClr val="646B86"/>
              </a:solidFill>
            </a:endParaRPr>
          </a:p>
          <a:p>
            <a:pPr marL="193039" lvl="0" indent="-193039">
              <a:buSzPct val="100000"/>
              <a:buFont typeface="Arial"/>
              <a:buChar char="•"/>
              <a:defRPr sz="1800"/>
            </a:pPr>
            <a:r>
              <a:rPr sz="1900"/>
              <a:t>Increased participation in WIC services would ultimately lead to better birth outcomes and healthier moms in Clackamas County, Oregon</a:t>
            </a:r>
          </a:p>
        </p:txBody>
      </p:sp>
      <p:sp>
        <p:nvSpPr>
          <p:cNvPr id="195" name="Shape 195"/>
          <p:cNvSpPr/>
          <p:nvPr/>
        </p:nvSpPr>
        <p:spPr>
          <a:xfrm>
            <a:off x="1630904" y="-284012"/>
            <a:ext cx="5791201" cy="1371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ctr">
              <a:defRPr sz="3600">
                <a:solidFill>
                  <a:srgbClr val="6189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1898A"/>
                </a:solidFill>
              </a:rPr>
              <a:t>Significance</a:t>
            </a:r>
          </a:p>
        </p:txBody>
      </p:sp>
      <p:sp>
        <p:nvSpPr>
          <p:cNvPr id="196" name="Shape 196"/>
          <p:cNvSpPr/>
          <p:nvPr/>
        </p:nvSpPr>
        <p:spPr>
          <a:xfrm>
            <a:off x="512363" y="5728696"/>
            <a:ext cx="7600951" cy="61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tabLst>
                <a:tab pos="457200" algn="l"/>
              </a:tabLst>
              <a:def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El-Bastawissi AY, Peters R, Sasseen K, Bell T, Manolopoulus R. Effect of the Washington Special Supplemental Nutrition Program for Women; Infants and Children. Matern Child Health J. 2007; http://link.springer.com.liboff.ohsu.edu/article/10.1007/s10995-007-0212-5/fulltext.html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3562065" y="1678674"/>
            <a:ext cx="4995081" cy="4373563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Health Providers in </a:t>
            </a:r>
            <a:r>
              <a:rPr sz="2000" dirty="0" smtClean="0"/>
              <a:t>Clackamas </a:t>
            </a:r>
            <a:r>
              <a:rPr sz="2000" dirty="0"/>
              <a:t>County, Oregon</a:t>
            </a:r>
            <a:endParaRPr sz="2200" dirty="0"/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SzPct val="100000"/>
              <a:buFont typeface="Wingdings"/>
              <a:buChar char="▪"/>
              <a:defRPr sz="1800"/>
            </a:pPr>
            <a:r>
              <a:rPr sz="2000" dirty="0"/>
              <a:t>WIC provided</a:t>
            </a:r>
            <a:endParaRPr sz="1600" dirty="0"/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SzPct val="100000"/>
              <a:buFont typeface="Wingdings"/>
              <a:buChar char="▪"/>
              <a:defRPr sz="1800"/>
            </a:pPr>
            <a:r>
              <a:rPr sz="2000" dirty="0"/>
              <a:t>Pregnancy resources</a:t>
            </a:r>
            <a:endParaRPr sz="2200" dirty="0"/>
          </a:p>
          <a:p>
            <a:pPr marL="0" lvl="0" indent="0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endParaRPr sz="2200" dirty="0"/>
          </a:p>
          <a:p>
            <a:pPr marL="0" lvl="0" indent="0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endParaRPr sz="2200" dirty="0"/>
          </a:p>
          <a:p>
            <a:pPr marL="0" lvl="0" indent="0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endParaRPr sz="2200" dirty="0"/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Women, </a:t>
            </a:r>
            <a:r>
              <a:rPr sz="2000" dirty="0" smtClean="0"/>
              <a:t>child</a:t>
            </a:r>
            <a:r>
              <a:rPr lang="en-US" sz="2000" dirty="0" smtClean="0"/>
              <a:t>ren</a:t>
            </a:r>
            <a:r>
              <a:rPr sz="2000" dirty="0" smtClean="0"/>
              <a:t> </a:t>
            </a:r>
            <a:r>
              <a:rPr sz="2000" dirty="0"/>
              <a:t>and infants that qualify for the WIC program in Clackamas County, Oregon</a:t>
            </a:r>
            <a:endParaRPr sz="1600" dirty="0"/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Font typeface="Wingdings"/>
              <a:buChar char="▪"/>
              <a:defRPr sz="1800"/>
            </a:pPr>
            <a:r>
              <a:rPr sz="2000" dirty="0"/>
              <a:t>Residential</a:t>
            </a:r>
            <a:endParaRPr sz="1600" dirty="0"/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Font typeface="Wingdings"/>
              <a:buChar char="▪"/>
              <a:defRPr sz="1800"/>
            </a:pPr>
            <a:r>
              <a:rPr sz="2000" dirty="0"/>
              <a:t>Income</a:t>
            </a:r>
            <a:endParaRPr sz="1600" dirty="0"/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Font typeface="Wingdings"/>
              <a:buChar char="▪"/>
              <a:defRPr sz="1800"/>
            </a:pPr>
            <a:r>
              <a:rPr sz="2000" dirty="0"/>
              <a:t>Nutrition Risk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630902" y="272955"/>
            <a:ext cx="5791201" cy="678158"/>
          </a:xfrm>
          <a:prstGeom prst="rect">
            <a:avLst/>
          </a:prstGeom>
        </p:spPr>
        <p:txBody>
          <a:bodyPr/>
          <a:lstStyle>
            <a:lvl1pPr>
              <a:defRPr sz="3100" spc="-100">
                <a:solidFill>
                  <a:srgbClr val="61898A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100" spc="-100">
                <a:solidFill>
                  <a:srgbClr val="61898A"/>
                </a:solidFill>
              </a:rPr>
              <a:t>Target Audience </a:t>
            </a:r>
          </a:p>
        </p:txBody>
      </p:sp>
      <p:pic>
        <p:nvPicPr>
          <p:cNvPr id="200" name="image13.jpg" descr="http://engagedhealthsolutions.com/wp-content/uploads/2011/08/Doctor.jpg"/>
          <p:cNvPicPr/>
          <p:nvPr/>
        </p:nvPicPr>
        <p:blipFill>
          <a:blip r:embed="rId3">
            <a:extLst/>
          </a:blip>
          <a:srcRect t="11470" b="23695"/>
          <a:stretch>
            <a:fillRect/>
          </a:stretch>
        </p:blipFill>
        <p:spPr>
          <a:xfrm>
            <a:off x="627798" y="1501253"/>
            <a:ext cx="2271543" cy="2206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14.jpg" descr="http://cache.desktopnexus.com/thumbnails/732837-bigthumbnail.jpg"/>
          <p:cNvPicPr/>
          <p:nvPr/>
        </p:nvPicPr>
        <p:blipFill>
          <a:blip r:embed="rId4">
            <a:extLst/>
          </a:blip>
          <a:srcRect l="32123" r="10513"/>
          <a:stretch>
            <a:fillRect/>
          </a:stretch>
        </p:blipFill>
        <p:spPr>
          <a:xfrm>
            <a:off x="627797" y="3899239"/>
            <a:ext cx="2189658" cy="2383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6"/>
          <p:cNvGrpSpPr/>
          <p:nvPr/>
        </p:nvGrpSpPr>
        <p:grpSpPr>
          <a:xfrm>
            <a:off x="755462" y="1703195"/>
            <a:ext cx="7620001" cy="4373566"/>
            <a:chOff x="0" y="0"/>
            <a:chExt cx="7620000" cy="4373564"/>
          </a:xfrm>
        </p:grpSpPr>
        <p:grpSp>
          <p:nvGrpSpPr>
            <p:cNvPr id="207" name="Group 207"/>
            <p:cNvGrpSpPr/>
            <p:nvPr/>
          </p:nvGrpSpPr>
          <p:grpSpPr>
            <a:xfrm>
              <a:off x="0" y="-1"/>
              <a:ext cx="7620000" cy="1153058"/>
              <a:chOff x="0" y="0"/>
              <a:chExt cx="7620000" cy="1153056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0" y="0"/>
                <a:ext cx="7620000" cy="1153057"/>
              </a:xfrm>
              <a:prstGeom prst="roundRect">
                <a:avLst>
                  <a:gd name="adj" fmla="val 7500"/>
                </a:avLst>
              </a:prstGeom>
              <a:solidFill>
                <a:srgbClr val="61898A"/>
              </a:soli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25303" y="436826"/>
                <a:ext cx="7569394" cy="279401"/>
              </a:xfrm>
              <a:prstGeom prst="rect">
                <a:avLst/>
              </a:prstGeom>
              <a:solidFill>
                <a:srgbClr val="61898A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 dirty="0">
                    <a:solidFill>
                      <a:srgbClr val="FFFFFF"/>
                    </a:solidFill>
                  </a:rPr>
                  <a:t>WIC educates referring agencies</a:t>
                </a:r>
              </a:p>
            </p:txBody>
          </p:sp>
        </p:grpSp>
        <p:sp>
          <p:nvSpPr>
            <p:cNvPr id="208" name="Shape 208"/>
            <p:cNvSpPr/>
            <p:nvPr/>
          </p:nvSpPr>
          <p:spPr>
            <a:xfrm rot="5400000">
              <a:off x="3581398" y="1153054"/>
              <a:ext cx="457202" cy="45720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61898A"/>
            </a:solidFill>
            <a:ln w="28575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11" name="Group 211"/>
            <p:cNvGrpSpPr/>
            <p:nvPr/>
          </p:nvGrpSpPr>
          <p:grpSpPr>
            <a:xfrm>
              <a:off x="0" y="1610254"/>
              <a:ext cx="7620000" cy="1153057"/>
              <a:chOff x="0" y="0"/>
              <a:chExt cx="7620000" cy="1153056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0" y="0"/>
                <a:ext cx="7620000" cy="1153057"/>
              </a:xfrm>
              <a:prstGeom prst="roundRect">
                <a:avLst>
                  <a:gd name="adj" fmla="val 7500"/>
                </a:avLst>
              </a:prstGeom>
              <a:solidFill>
                <a:srgbClr val="61898A"/>
              </a:soli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25303" y="436826"/>
                <a:ext cx="7569394" cy="279401"/>
              </a:xfrm>
              <a:prstGeom prst="rect">
                <a:avLst/>
              </a:prstGeom>
              <a:solidFill>
                <a:srgbClr val="61898A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>
                    <a:solidFill>
                      <a:srgbClr val="FFFFFF"/>
                    </a:solidFill>
                  </a:rPr>
                  <a:t>Referring agencies increase number of referrals to WIC</a:t>
                </a:r>
              </a:p>
            </p:txBody>
          </p:sp>
        </p:grpSp>
        <p:sp>
          <p:nvSpPr>
            <p:cNvPr id="212" name="Shape 212"/>
            <p:cNvSpPr/>
            <p:nvPr/>
          </p:nvSpPr>
          <p:spPr>
            <a:xfrm rot="5400000">
              <a:off x="3581398" y="2763308"/>
              <a:ext cx="457202" cy="45720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61898A"/>
            </a:solidFill>
            <a:ln w="28575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15" name="Group 215"/>
            <p:cNvGrpSpPr/>
            <p:nvPr/>
          </p:nvGrpSpPr>
          <p:grpSpPr>
            <a:xfrm>
              <a:off x="0" y="3220508"/>
              <a:ext cx="7620000" cy="1153057"/>
              <a:chOff x="0" y="0"/>
              <a:chExt cx="7620000" cy="1153056"/>
            </a:xfrm>
          </p:grpSpPr>
          <p:sp>
            <p:nvSpPr>
              <p:cNvPr id="213" name="Shape 213"/>
              <p:cNvSpPr/>
              <p:nvPr/>
            </p:nvSpPr>
            <p:spPr>
              <a:xfrm>
                <a:off x="0" y="0"/>
                <a:ext cx="7620000" cy="1153057"/>
              </a:xfrm>
              <a:prstGeom prst="roundRect">
                <a:avLst>
                  <a:gd name="adj" fmla="val 7500"/>
                </a:avLst>
              </a:prstGeom>
              <a:solidFill>
                <a:srgbClr val="61898A"/>
              </a:soli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25303" y="436826"/>
                <a:ext cx="7569394" cy="279401"/>
              </a:xfrm>
              <a:prstGeom prst="rect">
                <a:avLst/>
              </a:prstGeom>
              <a:solidFill>
                <a:srgbClr val="61898A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>
                    <a:solidFill>
                      <a:srgbClr val="FFFFFF"/>
                    </a:solidFill>
                  </a:rPr>
                  <a:t>More clients sign up for WIC benefits</a:t>
                </a:r>
              </a:p>
            </p:txBody>
          </p:sp>
        </p:grpSp>
      </p:grpSp>
      <p:sp>
        <p:nvSpPr>
          <p:cNvPr id="217" name="Shape 217"/>
          <p:cNvSpPr/>
          <p:nvPr/>
        </p:nvSpPr>
        <p:spPr>
          <a:xfrm>
            <a:off x="1671846" y="291790"/>
            <a:ext cx="5791201" cy="67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ctr">
              <a:defRPr sz="3100">
                <a:solidFill>
                  <a:srgbClr val="6189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61898A"/>
                </a:solidFill>
              </a:rPr>
              <a:t>Methodology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886200" y="2133600"/>
            <a:ext cx="3276600" cy="5539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dirty="0">
                <a:latin typeface="Arial"/>
                <a:ea typeface="Arial"/>
                <a:cs typeface="Arial"/>
                <a:sym typeface="Arial"/>
              </a:rPr>
              <a:t>WIC 40</a:t>
            </a:r>
            <a:r>
              <a:rPr baseline="30000" dirty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Birthday Card- Coming Soon!</a:t>
            </a:r>
          </a:p>
        </p:txBody>
      </p:sp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Educational Materials</a:t>
            </a:r>
          </a:p>
        </p:txBody>
      </p:sp>
      <p:pic>
        <p:nvPicPr>
          <p:cNvPr id="6" name="Screen Shot 2014-12-07 at 7.50.44 AM.png"/>
          <p:cNvPicPr/>
          <p:nvPr/>
        </p:nvPicPr>
        <p:blipFill rotWithShape="1">
          <a:blip r:embed="rId2">
            <a:extLst/>
          </a:blip>
          <a:srcRect r="15884"/>
          <a:stretch/>
        </p:blipFill>
        <p:spPr>
          <a:xfrm>
            <a:off x="5410200" y="3364743"/>
            <a:ext cx="3366052" cy="2889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6.png" descr="Cover Letter (1) - Microsoft Word"/>
          <p:cNvPicPr/>
          <p:nvPr/>
        </p:nvPicPr>
        <p:blipFill>
          <a:blip r:embed="rId3">
            <a:extLst/>
          </a:blip>
          <a:srcRect l="5454" t="24529" r="65454" b="5953"/>
          <a:stretch>
            <a:fillRect/>
          </a:stretch>
        </p:blipFill>
        <p:spPr>
          <a:xfrm>
            <a:off x="228600" y="1487557"/>
            <a:ext cx="2286000" cy="3124200"/>
          </a:xfrm>
          <a:prstGeom prst="rect">
            <a:avLst/>
          </a:prstGeom>
          <a:ln w="19050">
            <a:solidFill/>
          </a:ln>
        </p:spPr>
      </p:pic>
      <p:pic>
        <p:nvPicPr>
          <p:cNvPr id="9" name="image15.png" descr="WIC_Brochure.pdf - Google Chrome"/>
          <p:cNvPicPr/>
          <p:nvPr/>
        </p:nvPicPr>
        <p:blipFill>
          <a:blip r:embed="rId4">
            <a:extLst/>
          </a:blip>
          <a:srcRect l="20909" t="17156" r="21817" b="4183"/>
          <a:stretch>
            <a:fillRect/>
          </a:stretch>
        </p:blipFill>
        <p:spPr>
          <a:xfrm>
            <a:off x="1371600" y="3364742"/>
            <a:ext cx="3872198" cy="2883657"/>
          </a:xfrm>
          <a:prstGeom prst="rect">
            <a:avLst/>
          </a:prstGeom>
          <a:ln w="19050">
            <a:solid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Table 228"/>
          <p:cNvGraphicFramePr/>
          <p:nvPr>
            <p:extLst>
              <p:ext uri="{D42A27DB-BD31-4B8C-83A1-F6EECF244321}">
                <p14:modId xmlns:p14="http://schemas.microsoft.com/office/powerpoint/2010/main" val="3404974608"/>
              </p:ext>
            </p:extLst>
          </p:nvPr>
        </p:nvGraphicFramePr>
        <p:xfrm>
          <a:off x="860945" y="1032682"/>
          <a:ext cx="7531100" cy="5135653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336088"/>
                <a:gridCol w="3195012"/>
              </a:tblGrid>
              <a:tr h="465608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 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Completion Date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5500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Order materials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December 1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st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, 2014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EF"/>
                    </a:solidFill>
                  </a:tcPr>
                </a:tc>
              </a:tr>
              <a:tr h="45500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Package materials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January 10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th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, 2015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0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Distribute materials in person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January 21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st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-24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th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, 2015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EF"/>
                    </a:solidFill>
                  </a:tcPr>
                </a:tc>
              </a:tr>
              <a:tr h="658864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Mail materials to all agencies not visited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January 31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st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, 2015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64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Evaluate January WIC clientele numbers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January  31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st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, 2015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EF"/>
                    </a:solidFill>
                  </a:tcPr>
                </a:tc>
              </a:tr>
              <a:tr h="658864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Evaluate February WIC clientele numbers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February 28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th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, 2015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64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Evaluate March WIC clientele numbers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March 31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st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, 2015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EF"/>
                    </a:solidFill>
                  </a:tcPr>
                </a:tc>
              </a:tr>
              <a:tr h="658864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Evaluate total WIC statistics (done by WIC)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December 14</a:t>
                      </a:r>
                      <a:r>
                        <a:rPr sz="1600" baseline="30000" dirty="0">
                          <a:uFill>
                            <a:solidFill/>
                          </a:uFill>
                          <a:sym typeface="Georgia"/>
                        </a:rPr>
                        <a:t>th</a:t>
                      </a:r>
                      <a:r>
                        <a:rPr sz="1600" dirty="0">
                          <a:uFill>
                            <a:solidFill/>
                          </a:uFill>
                          <a:sym typeface="Georgia"/>
                        </a:rPr>
                        <a:t>, 2015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Time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578825" cy="4373563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sz="2000"/>
              <a:t>Every month, WIC documents :</a:t>
            </a:r>
          </a:p>
          <a:p>
            <a:pPr marL="304800" lvl="0" indent="-304800">
              <a:spcBef>
                <a:spcPts val="400"/>
              </a:spcBef>
              <a:buSzPct val="100000"/>
              <a:defRPr sz="1800"/>
            </a:pPr>
            <a:r>
              <a:rPr sz="2000"/>
              <a:t>Total number of participants</a:t>
            </a:r>
          </a:p>
          <a:p>
            <a:pPr marL="304800" lvl="0" indent="-304800">
              <a:spcBef>
                <a:spcPts val="400"/>
              </a:spcBef>
              <a:buSzPct val="100000"/>
              <a:defRPr sz="1800"/>
            </a:pPr>
            <a:r>
              <a:rPr sz="2000"/>
              <a:t>How new participants heard about WIC </a:t>
            </a:r>
          </a:p>
          <a:p>
            <a:pPr lvl="0">
              <a:spcBef>
                <a:spcPts val="400"/>
              </a:spcBef>
              <a:buSzPct val="100000"/>
              <a:defRPr sz="1800"/>
            </a:pPr>
            <a:endParaRPr sz="2000"/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sz="2000"/>
              <a:t>In December of 2015, the Clackamas County WIC will reevaluate the number of WIC eligible women on Medicaid in the Clackamas County area. </a:t>
            </a:r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Evaluation</a:t>
            </a:r>
          </a:p>
        </p:txBody>
      </p:sp>
      <p:pic>
        <p:nvPicPr>
          <p:cNvPr id="233" name="image17.jpg" descr="http://buythesis.net/img/buy_thesis_gir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2291" y="2226313"/>
            <a:ext cx="3886201" cy="2952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Table 235"/>
          <p:cNvGraphicFramePr/>
          <p:nvPr>
            <p:extLst>
              <p:ext uri="{D42A27DB-BD31-4B8C-83A1-F6EECF244321}">
                <p14:modId xmlns:p14="http://schemas.microsoft.com/office/powerpoint/2010/main" val="3333529202"/>
              </p:ext>
            </p:extLst>
          </p:nvPr>
        </p:nvGraphicFramePr>
        <p:xfrm>
          <a:off x="1019032" y="1804913"/>
          <a:ext cx="7226298" cy="4195407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447576"/>
                <a:gridCol w="1030673"/>
                <a:gridCol w="4748049"/>
              </a:tblGrid>
              <a:tr h="517714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Item: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98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Cost: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98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Notes: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98A"/>
                    </a:solidFill>
                  </a:tcPr>
                </a:tc>
              </a:tr>
              <a:tr h="517714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0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Labor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98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Free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Dietetic Intern Project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ECE"/>
                    </a:solidFill>
                  </a:tcPr>
                </a:tc>
              </a:tr>
              <a:tr h="876734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Paper, white</a:t>
                      </a:r>
                      <a:endParaRPr i="0">
                        <a:sym typeface="Georgia"/>
                      </a:endParaRPr>
                    </a:p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 8 ½” x 11”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98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$16.00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Paper will be used for the cover letter, and WIC </a:t>
                      </a:r>
                      <a:r>
                        <a:rPr sz="1500" i="1" dirty="0" smtClean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brochure</a:t>
                      </a:r>
                      <a:r>
                        <a:rPr lang="en-US" sz="1500" i="1" dirty="0" smtClean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i="1" dirty="0" smtClean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(500 </a:t>
                      </a:r>
                      <a:r>
                        <a:rPr sz="1500" i="1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sheets=$7.99)*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734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0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Postage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98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aprox. $125.00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Postage will depend greatly on referral list of 126 at approximately $0.98/letter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ECE"/>
                    </a:solidFill>
                  </a:tcPr>
                </a:tc>
              </a:tr>
              <a:tr h="876734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0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DVD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98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$50.00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DVDs will be used to send the video to all interested agencies. (100 disks=$50.00)*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77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0" dirty="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sym typeface="Georgia"/>
                        </a:rPr>
                        <a:t>Total Cost: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98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500" i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$191.00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i="1" dirty="0">
                          <a:latin typeface="Arial"/>
                          <a:ea typeface="Arial"/>
                          <a:cs typeface="Arial"/>
                        </a:rPr>
                        <a:t> 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ECE"/>
                    </a:solidFill>
                  </a:tcPr>
                </a:tc>
              </a:tr>
            </a:tbl>
          </a:graphicData>
        </a:graphic>
      </p:graphicFrame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Budget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301752" y="2047163"/>
            <a:ext cx="8503920" cy="405188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/>
            </a:pPr>
            <a:r>
              <a:rPr sz="2700"/>
              <a:t>Thank you Clackamas County WIC and our mentor Julie Aalbers!</a:t>
            </a:r>
          </a:p>
        </p:txBody>
      </p:sp>
      <p:pic>
        <p:nvPicPr>
          <p:cNvPr id="239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0957" y="3214688"/>
            <a:ext cx="2915988" cy="2553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cap="all" spc="-100">
                <a:solidFill>
                  <a:srgbClr val="728D70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200" cap="all" spc="-100">
                <a:solidFill>
                  <a:srgbClr val="728D70"/>
                </a:solidFill>
              </a:rPr>
              <a:t>WIC Overview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7B9899"/>
                </a:solidFill>
              </a:rPr>
              <a:t>2</a:t>
            </a:fld>
            <a:endParaRPr sz="1600">
              <a:solidFill>
                <a:srgbClr val="7B9899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30859" y="1451954"/>
            <a:ext cx="3473858" cy="72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spcBef>
                <a:spcPts val="400"/>
              </a:spcBef>
              <a:buClr>
                <a:srgbClr val="D16349"/>
              </a:buClr>
              <a:buFont typeface="Wingdings 2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400"/>
              </a:spcBef>
              <a:buClr>
                <a:srgbClr val="D16349"/>
              </a:buClr>
              <a:buFont typeface="Wingdings 2"/>
            </a:pPr>
            <a:r>
              <a:rPr sz="2000" dirty="0">
                <a:latin typeface="Arial"/>
                <a:ea typeface="Arial"/>
                <a:cs typeface="Arial"/>
                <a:sym typeface="Arial"/>
                <a:hlinkClick r:id="rId2"/>
              </a:rPr>
              <a:t>http://youtu.be/ghPyQAwNHi0</a:t>
            </a:r>
          </a:p>
        </p:txBody>
      </p:sp>
      <p:pic>
        <p:nvPicPr>
          <p:cNvPr id="137" name="Screen Shot 2014-12-07 at 7.55.32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0014" y="2171116"/>
            <a:ext cx="6443972" cy="3929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 lIns="91423" tIns="91423" rIns="91423" bIns="91423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WIC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301752" y="1527047"/>
            <a:ext cx="8503920" cy="4572001"/>
          </a:xfrm>
          <a:prstGeom prst="rect">
            <a:avLst/>
          </a:prstGeom>
        </p:spPr>
        <p:txBody>
          <a:bodyPr lIns="91423" tIns="91423" rIns="91423" bIns="91423"/>
          <a:lstStyle/>
          <a:p>
            <a:pPr marL="423333" lvl="0" indent="-27093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defRPr sz="1800"/>
            </a:pPr>
            <a:r>
              <a:rPr sz="2000" spc="100"/>
              <a:t>The Supplemental Nutrition Program for Women, Infants, and Children</a:t>
            </a:r>
          </a:p>
          <a:p>
            <a:pPr lvl="0">
              <a:spcBef>
                <a:spcPts val="400"/>
              </a:spcBef>
              <a:defRPr sz="1800"/>
            </a:pPr>
            <a:endParaRPr sz="2000" spc="136"/>
          </a:p>
          <a:p>
            <a:pPr marL="423333" lvl="0" indent="-27093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defRPr sz="1800"/>
            </a:pPr>
            <a:r>
              <a:rPr sz="2000" spc="100"/>
              <a:t>Aims to help low-income pregnant, postpartum and breastfeeding women as well as children up to the age of five by making nutritious foods available </a:t>
            </a:r>
          </a:p>
          <a:p>
            <a:pPr lvl="0">
              <a:spcBef>
                <a:spcPts val="400"/>
              </a:spcBef>
              <a:defRPr sz="1800"/>
            </a:pPr>
            <a:endParaRPr sz="2000" spc="136"/>
          </a:p>
          <a:p>
            <a:pPr marL="423333" lvl="0" indent="-27093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defRPr sz="1800"/>
            </a:pPr>
            <a:r>
              <a:rPr sz="2000" spc="100"/>
              <a:t>Provides nutrition education, breastfeeding </a:t>
            </a:r>
            <a:endParaRPr sz="2000" spc="114"/>
          </a:p>
          <a:p>
            <a:pPr marL="0" lvl="0" indent="152400">
              <a:spcBef>
                <a:spcPts val="400"/>
              </a:spcBef>
              <a:buSzTx/>
              <a:buNone/>
              <a:defRPr sz="1800"/>
            </a:pPr>
            <a:r>
              <a:rPr sz="2000" spc="100"/>
              <a:t>   services, and healthcare referrals </a:t>
            </a:r>
          </a:p>
        </p:txBody>
      </p:sp>
      <p:pic>
        <p:nvPicPr>
          <p:cNvPr id="141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4725" y="4140770"/>
            <a:ext cx="2220804" cy="1945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5"/>
          <p:cNvGrpSpPr/>
          <p:nvPr/>
        </p:nvGrpSpPr>
        <p:grpSpPr>
          <a:xfrm>
            <a:off x="5197989" y="2474595"/>
            <a:ext cx="3604818" cy="3107340"/>
            <a:chOff x="-1" y="-1"/>
            <a:chExt cx="3604817" cy="3107338"/>
          </a:xfrm>
        </p:grpSpPr>
        <p:sp>
          <p:nvSpPr>
            <p:cNvPr id="143" name="Shape 143"/>
            <p:cNvSpPr/>
            <p:nvPr/>
          </p:nvSpPr>
          <p:spPr>
            <a:xfrm>
              <a:off x="-1" y="-1"/>
              <a:ext cx="3604817" cy="31073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44" name="image7.png"/>
            <p:cNvPicPr/>
            <p:nvPr/>
          </p:nvPicPr>
          <p:blipFill>
            <a:blip r:embed="rId2">
              <a:extLst/>
            </a:blip>
            <a:srcRect t="11196" r="1999" b="6641"/>
            <a:stretch>
              <a:fillRect/>
            </a:stretch>
          </p:blipFill>
          <p:spPr>
            <a:xfrm>
              <a:off x="-2" y="-2"/>
              <a:ext cx="3604819" cy="3107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1446753" y="225468"/>
            <a:ext cx="5743185" cy="845509"/>
          </a:xfrm>
          <a:prstGeom prst="rect">
            <a:avLst/>
          </a:prstGeom>
        </p:spPr>
        <p:txBody>
          <a:bodyPr lIns="91423" tIns="91423" rIns="91423" bIns="91423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Services Provided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266132" y="1741227"/>
            <a:ext cx="7469131" cy="3200401"/>
          </a:xfrm>
          <a:prstGeom prst="rect">
            <a:avLst/>
          </a:prstGeom>
        </p:spPr>
        <p:txBody>
          <a:bodyPr lIns="91423" tIns="91423" rIns="91423" bIns="91423"/>
          <a:lstStyle/>
          <a:p>
            <a:pPr marL="423333" lvl="0" indent="-270933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r>
              <a:rPr sz="2000" spc="100"/>
              <a:t>Nutrition education through counseling, classes </a:t>
            </a:r>
            <a:endParaRPr sz="2000" spc="107"/>
          </a:p>
          <a:p>
            <a:pPr marL="0" lvl="0" indent="152400">
              <a:spcBef>
                <a:spcPts val="400"/>
              </a:spcBef>
              <a:buSzTx/>
              <a:buNone/>
              <a:defRPr sz="1800"/>
            </a:pPr>
            <a:r>
              <a:rPr sz="2000" spc="100"/>
              <a:t>   and educational resources</a:t>
            </a:r>
            <a:endParaRPr sz="2000" cap="all" spc="90">
              <a:solidFill>
                <a:srgbClr val="D1282E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L="0" lvl="0" indent="152400">
              <a:spcBef>
                <a:spcPts val="400"/>
              </a:spcBef>
              <a:buSzTx/>
              <a:buNone/>
              <a:defRPr sz="1800"/>
            </a:pPr>
            <a:endParaRPr sz="2000" cap="all" spc="128"/>
          </a:p>
          <a:p>
            <a:pPr marL="423333" lvl="0" indent="-270933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r>
              <a:rPr sz="2000" spc="100"/>
              <a:t>Referrals to health and human </a:t>
            </a:r>
            <a:endParaRPr sz="2000" spc="107"/>
          </a:p>
          <a:p>
            <a:pPr marL="0" lvl="0" indent="152400">
              <a:spcBef>
                <a:spcPts val="400"/>
              </a:spcBef>
              <a:buSzTx/>
              <a:buNone/>
              <a:defRPr sz="1800"/>
            </a:pPr>
            <a:r>
              <a:rPr sz="2000" spc="100"/>
              <a:t>   services</a:t>
            </a:r>
            <a:endParaRPr sz="2000" cap="all" spc="90">
              <a:solidFill>
                <a:srgbClr val="D1282E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L="0" lvl="0" indent="152400">
              <a:spcBef>
                <a:spcPts val="400"/>
              </a:spcBef>
              <a:buSzTx/>
              <a:buNone/>
              <a:defRPr sz="1800"/>
            </a:pPr>
            <a:endParaRPr sz="2000" cap="all" spc="128"/>
          </a:p>
          <a:p>
            <a:pPr marL="423333" lvl="0" indent="-270933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r>
              <a:rPr sz="2000" spc="100"/>
              <a:t>Breastfeeding education and </a:t>
            </a:r>
            <a:endParaRPr sz="2000" spc="107"/>
          </a:p>
          <a:p>
            <a:pPr marL="0" lvl="0" indent="152400">
              <a:spcBef>
                <a:spcPts val="400"/>
              </a:spcBef>
              <a:buSzTx/>
              <a:buNone/>
              <a:defRPr sz="1800"/>
            </a:pPr>
            <a:r>
              <a:rPr sz="2000" spc="100"/>
              <a:t>    support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70"/>
          <p:cNvGrpSpPr/>
          <p:nvPr/>
        </p:nvGrpSpPr>
        <p:grpSpPr>
          <a:xfrm>
            <a:off x="3534959" y="1447800"/>
            <a:ext cx="5122083" cy="4696884"/>
            <a:chOff x="0" y="0"/>
            <a:chExt cx="5122081" cy="4696883"/>
          </a:xfrm>
        </p:grpSpPr>
        <p:grpSp>
          <p:nvGrpSpPr>
            <p:cNvPr id="151" name="Group 151"/>
            <p:cNvGrpSpPr/>
            <p:nvPr/>
          </p:nvGrpSpPr>
          <p:grpSpPr>
            <a:xfrm>
              <a:off x="2021301" y="0"/>
              <a:ext cx="1079480" cy="755636"/>
              <a:chOff x="0" y="0"/>
              <a:chExt cx="1079479" cy="755635"/>
            </a:xfrm>
          </p:grpSpPr>
          <p:sp>
            <p:nvSpPr>
              <p:cNvPr id="149" name="Shape 149"/>
              <p:cNvSpPr/>
              <p:nvPr/>
            </p:nvSpPr>
            <p:spPr>
              <a:xfrm>
                <a:off x="0" y="0"/>
                <a:ext cx="1079480" cy="755636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8000">
                    <a:srgbClr val="FFFFFF"/>
                  </a:gs>
                  <a:gs pos="100000">
                    <a:srgbClr val="B4B392"/>
                  </a:gs>
                </a:gsLst>
                <a:path path="circle">
                  <a:fillToRect l="37721" t="-19636" r="62278" b="119636"/>
                </a:path>
              </a:gra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44253" y="227701"/>
                <a:ext cx="990973" cy="3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100"/>
                  <a:t>Fruits &amp; Vegetables</a:t>
                </a:r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3642259" y="780612"/>
              <a:ext cx="1079481" cy="755636"/>
              <a:chOff x="0" y="0"/>
              <a:chExt cx="1079479" cy="755635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0"/>
                <a:ext cx="1079480" cy="755636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8000">
                    <a:srgbClr val="FFFFFF"/>
                  </a:gs>
                  <a:gs pos="100000">
                    <a:srgbClr val="B4B392"/>
                  </a:gs>
                </a:gsLst>
                <a:path path="circle">
                  <a:fillToRect l="37721" t="-19636" r="62278" b="119636"/>
                </a:path>
              </a:gra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44253" y="303902"/>
                <a:ext cx="990973" cy="147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100"/>
                  <a:t>Legumes</a:t>
                </a:r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4042603" y="2534632"/>
              <a:ext cx="1079479" cy="755636"/>
              <a:chOff x="0" y="0"/>
              <a:chExt cx="1079478" cy="755635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0"/>
                <a:ext cx="1079479" cy="755636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8000">
                    <a:srgbClr val="FFFFFF"/>
                  </a:gs>
                  <a:gs pos="100000">
                    <a:srgbClr val="B4B392"/>
                  </a:gs>
                </a:gsLst>
                <a:path path="circle">
                  <a:fillToRect l="37721" t="-19636" r="62278" b="119636"/>
                </a:path>
              </a:gra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44253" y="303902"/>
                <a:ext cx="990972" cy="147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100"/>
                  <a:t>Juice</a:t>
                </a:r>
              </a:p>
            </p:txBody>
          </p:sp>
        </p:grpSp>
        <p:grpSp>
          <p:nvGrpSpPr>
            <p:cNvPr id="160" name="Group 160"/>
            <p:cNvGrpSpPr/>
            <p:nvPr/>
          </p:nvGrpSpPr>
          <p:grpSpPr>
            <a:xfrm>
              <a:off x="2920865" y="3941247"/>
              <a:ext cx="1079479" cy="755637"/>
              <a:chOff x="0" y="0"/>
              <a:chExt cx="1079478" cy="755636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0" y="0"/>
                <a:ext cx="1079479" cy="755637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8000">
                    <a:srgbClr val="FFFFFF"/>
                  </a:gs>
                  <a:gs pos="100000">
                    <a:srgbClr val="B4B392"/>
                  </a:gs>
                </a:gsLst>
                <a:path path="circle">
                  <a:fillToRect l="37721" t="-19636" r="62278" b="119636"/>
                </a:path>
              </a:gra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4253" y="303902"/>
                <a:ext cx="990972" cy="147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100"/>
                  <a:t>Grains</a:t>
                </a:r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1121737" y="3941247"/>
              <a:ext cx="1079480" cy="755637"/>
              <a:chOff x="0" y="0"/>
              <a:chExt cx="1079479" cy="755636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0" y="0"/>
                <a:ext cx="1079480" cy="755637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8000">
                    <a:srgbClr val="FFFFFF"/>
                  </a:gs>
                  <a:gs pos="100000">
                    <a:srgbClr val="B4B392"/>
                  </a:gs>
                </a:gsLst>
                <a:path path="circle">
                  <a:fillToRect l="37721" t="-19636" r="62278" b="119636"/>
                </a:path>
              </a:gra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44253" y="303902"/>
                <a:ext cx="990973" cy="147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100"/>
                  <a:t>Eggs</a:t>
                </a:r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-1" y="2534632"/>
              <a:ext cx="1079480" cy="755636"/>
              <a:chOff x="0" y="0"/>
              <a:chExt cx="1079478" cy="755635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0" y="0"/>
                <a:ext cx="1079479" cy="755636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8000">
                    <a:srgbClr val="FFFFFF"/>
                  </a:gs>
                  <a:gs pos="100000">
                    <a:srgbClr val="B4B392"/>
                  </a:gs>
                </a:gsLst>
                <a:path path="circle">
                  <a:fillToRect l="37721" t="-19636" r="62278" b="119636"/>
                </a:path>
              </a:gra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44253" y="303902"/>
                <a:ext cx="990972" cy="147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100"/>
                  <a:t>Dairy</a:t>
                </a:r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400343" y="780612"/>
              <a:ext cx="1079479" cy="755636"/>
              <a:chOff x="0" y="0"/>
              <a:chExt cx="1079478" cy="75563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79479" cy="755636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8000">
                    <a:srgbClr val="FFFFFF"/>
                  </a:gs>
                  <a:gs pos="100000">
                    <a:srgbClr val="B4B392"/>
                  </a:gs>
                </a:gsLst>
                <a:path path="circle">
                  <a:fillToRect l="37721" t="-19636" r="62278" b="119636"/>
                </a:path>
              </a:gradFill>
              <a:ln w="285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4253" y="303901"/>
                <a:ext cx="990972" cy="147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100"/>
                  <a:t>Peanut Butter</a:t>
                </a:r>
              </a:p>
            </p:txBody>
          </p:sp>
        </p:grpSp>
      </p:grpSp>
      <p:sp>
        <p:nvSpPr>
          <p:cNvPr id="171" name="Shape 171"/>
          <p:cNvSpPr/>
          <p:nvPr/>
        </p:nvSpPr>
        <p:spPr>
          <a:xfrm>
            <a:off x="-25024" y="1860687"/>
            <a:ext cx="3733801" cy="419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marL="423333" lvl="0" indent="-270933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spc="128"/>
              <a:t>Food packages are specialized for pregnant, breastfeeding and postpartum women </a:t>
            </a:r>
            <a:endParaRPr sz="2000" cap="all" spc="90">
              <a:solidFill>
                <a:srgbClr val="D1282E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L="396240" lvl="0" indent="-24384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endParaRPr sz="2000" cap="all" spc="128">
              <a:latin typeface="Georgia Bold"/>
              <a:ea typeface="Georgia Bold"/>
              <a:cs typeface="Georgia Bold"/>
              <a:sym typeface="Georgia Bold"/>
            </a:endParaRPr>
          </a:p>
          <a:p>
            <a:pPr marL="423333" lvl="0" indent="-270933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spc="128"/>
              <a:t>Packages are different for infants and children</a:t>
            </a:r>
            <a:endParaRPr sz="2000" cap="all" spc="90">
              <a:solidFill>
                <a:srgbClr val="D1282E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L="396240" lvl="0" indent="-24384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endParaRPr sz="2000" cap="all" spc="128">
              <a:latin typeface="Georgia Bold"/>
              <a:ea typeface="Georgia Bold"/>
              <a:cs typeface="Georgia Bold"/>
              <a:sym typeface="Georgia Bold"/>
            </a:endParaRPr>
          </a:p>
          <a:p>
            <a:pPr marL="423333" lvl="0" indent="-270933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i="1" u="sng" spc="128"/>
              <a:t>All</a:t>
            </a:r>
            <a:r>
              <a:rPr sz="2000" spc="128"/>
              <a:t> packages are designed to deliver essential nutrients to WIC clients </a:t>
            </a:r>
            <a:endParaRPr sz="2000" cap="all" spc="90">
              <a:solidFill>
                <a:srgbClr val="D1282E"/>
              </a:solidFill>
              <a:latin typeface="Georgia Bold"/>
              <a:ea typeface="Georgia Bold"/>
              <a:cs typeface="Georgia Bold"/>
              <a:sym typeface="Georgia Bold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557037" y="333358"/>
            <a:ext cx="4114801" cy="64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3" tIns="91423" rIns="91423" bIns="91423" anchor="b">
            <a:spAutoFit/>
          </a:bodyPr>
          <a:lstStyle>
            <a:lvl1pPr algn="ctr">
              <a:defRPr sz="3200" cap="all" spc="-80">
                <a:solidFill>
                  <a:srgbClr val="708A8B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200" cap="all" spc="-80">
                <a:solidFill>
                  <a:srgbClr val="708A8B"/>
                </a:solidFill>
              </a:rPr>
              <a:t>Foods provided</a:t>
            </a:r>
          </a:p>
        </p:txBody>
      </p:sp>
      <p:pic>
        <p:nvPicPr>
          <p:cNvPr id="173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7507" y="2963758"/>
            <a:ext cx="1561369" cy="1735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301752" y="1527047"/>
            <a:ext cx="8503920" cy="4572001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>
              <a:spcBef>
                <a:spcPts val="400"/>
              </a:spcBef>
              <a:buSzTx/>
              <a:buNone/>
              <a:defRPr sz="1800"/>
            </a:pPr>
            <a:r>
              <a:rPr sz="2000"/>
              <a:t>Not all women are taking advantage of WIC services!</a:t>
            </a:r>
          </a:p>
          <a:p>
            <a:pPr lvl="0" algn="ctr">
              <a:spcBef>
                <a:spcPts val="400"/>
              </a:spcBef>
              <a:defRPr sz="1800"/>
            </a:pPr>
            <a:endParaRPr sz="2000"/>
          </a:p>
          <a:p>
            <a:pPr marL="0" lvl="0" indent="0" algn="ctr">
              <a:spcBef>
                <a:spcPts val="400"/>
              </a:spcBef>
              <a:buSzTx/>
              <a:buNone/>
              <a:defRPr sz="1800"/>
            </a:pPr>
            <a:r>
              <a:rPr sz="2000"/>
              <a:t>WIC agencies across the nation are experiencing </a:t>
            </a:r>
          </a:p>
          <a:p>
            <a:pPr marL="0" lvl="0" indent="0" algn="ctr">
              <a:spcBef>
                <a:spcPts val="400"/>
              </a:spcBef>
              <a:buSzTx/>
              <a:buNone/>
              <a:defRPr sz="1800"/>
            </a:pPr>
            <a:r>
              <a:rPr sz="2000" u="sng"/>
              <a:t>low enrollment rates</a:t>
            </a:r>
          </a:p>
          <a:p>
            <a:pPr marL="160420" lvl="0" indent="-160420">
              <a:spcBef>
                <a:spcPts val="400"/>
              </a:spcBef>
              <a:buSzPct val="100000"/>
              <a:buChar char="•"/>
              <a:defRPr sz="1800"/>
            </a:pPr>
            <a:endParaRPr sz="1600"/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sz="2000"/>
              <a:t>    Why?</a:t>
            </a:r>
          </a:p>
          <a:p>
            <a:pPr marL="835201" lvl="0" indent="-303388">
              <a:spcBef>
                <a:spcPts val="400"/>
              </a:spcBef>
              <a:buSzPct val="100000"/>
              <a:defRPr sz="1800"/>
            </a:pPr>
            <a:r>
              <a:rPr sz="2000"/>
              <a:t>Lack of knowledge</a:t>
            </a:r>
          </a:p>
          <a:p>
            <a:pPr marL="835201" lvl="0" indent="-303388">
              <a:spcBef>
                <a:spcPts val="400"/>
              </a:spcBef>
              <a:buSzPct val="100000"/>
              <a:defRPr sz="1800"/>
            </a:pPr>
            <a:r>
              <a:rPr sz="2000"/>
              <a:t>Low health literacy</a:t>
            </a:r>
          </a:p>
          <a:p>
            <a:pPr marL="835201" lvl="0" indent="-303388">
              <a:spcBef>
                <a:spcPts val="400"/>
              </a:spcBef>
              <a:buSzPct val="100000"/>
              <a:defRPr sz="1800"/>
            </a:pPr>
            <a:r>
              <a:rPr sz="2000"/>
              <a:t>Low collaboration with other government programs (i.e. Head Start) due to location and staff workloads </a:t>
            </a:r>
          </a:p>
        </p:txBody>
      </p:sp>
      <p:sp>
        <p:nvSpPr>
          <p:cNvPr id="176" name="Shape 176"/>
          <p:cNvSpPr/>
          <p:nvPr/>
        </p:nvSpPr>
        <p:spPr>
          <a:xfrm>
            <a:off x="304799" y="354576"/>
            <a:ext cx="8229601" cy="640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3" tIns="91423" rIns="91423" bIns="91423" anchor="b">
            <a:spAutoFit/>
          </a:bodyPr>
          <a:lstStyle>
            <a:lvl1pPr algn="ctr">
              <a:defRPr sz="3200" cap="all" spc="-60">
                <a:solidFill>
                  <a:srgbClr val="728D70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200" cap="all" spc="-60">
                <a:solidFill>
                  <a:srgbClr val="728D70"/>
                </a:solidFill>
              </a:rPr>
              <a:t>The Problem…</a:t>
            </a:r>
          </a:p>
        </p:txBody>
      </p:sp>
      <p:sp>
        <p:nvSpPr>
          <p:cNvPr id="177" name="Shape 177"/>
          <p:cNvSpPr/>
          <p:nvPr/>
        </p:nvSpPr>
        <p:spPr>
          <a:xfrm>
            <a:off x="248840" y="5976034"/>
            <a:ext cx="8341519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457200" algn="l"/>
              </a:tabLst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Gilbert D, Nanda J, Paige D. Securing the safety net: Concurrent participation in income eligible assistance programs. </a:t>
            </a:r>
            <a:r>
              <a:rPr sz="1200" i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Matern Child Health J</a:t>
            </a: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. 2014;18:604-612.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276" y="1142999"/>
            <a:ext cx="7620002" cy="457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630902" y="272955"/>
            <a:ext cx="5791201" cy="678158"/>
          </a:xfrm>
          <a:prstGeom prst="rect">
            <a:avLst/>
          </a:prstGeom>
        </p:spPr>
        <p:txBody>
          <a:bodyPr/>
          <a:lstStyle>
            <a:lvl1pPr>
              <a:defRPr sz="3100" spc="-100">
                <a:solidFill>
                  <a:srgbClr val="61898A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100" spc="-100">
                <a:solidFill>
                  <a:srgbClr val="61898A"/>
                </a:solidFill>
              </a:rPr>
              <a:t>Our Goal</a:t>
            </a:r>
          </a:p>
        </p:txBody>
      </p:sp>
      <p:pic>
        <p:nvPicPr>
          <p:cNvPr id="182" name="image10.jpg" descr="http://www.co.shasta.ca.us/images/Social_Services/foster-parenting/a_woman_and_child.jpg?sfvrsn=0"/>
          <p:cNvPicPr/>
          <p:nvPr/>
        </p:nvPicPr>
        <p:blipFill>
          <a:blip r:embed="rId2">
            <a:extLst/>
          </a:blip>
          <a:srcRect l="13104"/>
          <a:stretch>
            <a:fillRect/>
          </a:stretch>
        </p:blipFill>
        <p:spPr>
          <a:xfrm>
            <a:off x="5459374" y="3796453"/>
            <a:ext cx="3277226" cy="2508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1.jpg" descr="http://gregerson.org/pics/6825.jpg"/>
          <p:cNvPicPr/>
          <p:nvPr/>
        </p:nvPicPr>
        <p:blipFill>
          <a:blip r:embed="rId3">
            <a:extLst/>
          </a:blip>
          <a:srcRect l="26235" t="10005"/>
          <a:stretch>
            <a:fillRect/>
          </a:stretch>
        </p:blipFill>
        <p:spPr>
          <a:xfrm>
            <a:off x="504966" y="3796453"/>
            <a:ext cx="3086960" cy="250874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091809" y="1705971"/>
            <a:ext cx="6619166" cy="20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/>
            </a:lvl1pPr>
          </a:lstStyle>
          <a:p>
            <a:pPr lvl="0">
              <a:defRPr sz="1800"/>
            </a:pPr>
            <a:r>
              <a:rPr sz="2200"/>
              <a:t>To increase enrollment of pregnant women in the Clackamas County Special Supplemental Nutrition Program for Women, Infants and Children (WIC) program by informing medical personnel at referral agencies about WIC’s services.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1630904" y="313896"/>
            <a:ext cx="5791201" cy="705455"/>
          </a:xfrm>
          <a:prstGeom prst="rect">
            <a:avLst/>
          </a:prstGeom>
        </p:spPr>
        <p:txBody>
          <a:bodyPr/>
          <a:lstStyle>
            <a:lvl1pPr>
              <a:defRPr sz="3100" spc="-100">
                <a:solidFill>
                  <a:srgbClr val="61898A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100" spc="-100">
                <a:solidFill>
                  <a:srgbClr val="61898A"/>
                </a:solidFill>
              </a:rPr>
              <a:t>Objectives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812048" y="1539656"/>
            <a:ext cx="7620001" cy="4948827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</a:rPr>
              <a:t>By December 14th, 2015, we aim to increase the number of women on Medicaid in Clackamas County who are also enrolled in WIC from 15-20% to 25-30% compared to December 2013.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/>
            </a:pPr>
            <a:endParaRPr>
              <a:uFill>
                <a:solidFill/>
              </a:uFill>
            </a:endParaRP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</a:rPr>
              <a:t>By December 14th, 2015, we plan to increase the total number of WIC eligible women who receive WIC services by 7% in Clackamas County compared to December 2013.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/>
            </a:pPr>
            <a:endParaRPr>
              <a:uFill>
                <a:solidFill/>
              </a:uFill>
            </a:endParaRP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</a:rPr>
              <a:t>By March 1st 2015, we plan to increase the number of WIC referrals from medical agencies within Clackamas County by 20% compared to December 2013.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C5D1D7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29" cap="flat">
          <a:solidFill>
            <a:srgbClr val="D16349"/>
          </a:solidFill>
          <a:prstDash val="sysDash"/>
          <a:beve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29" cap="flat">
          <a:solidFill>
            <a:srgbClr val="D16349"/>
          </a:solidFill>
          <a:prstDash val="sysDash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29" cap="flat">
          <a:solidFill>
            <a:srgbClr val="D16349"/>
          </a:solidFill>
          <a:prstDash val="sysDash"/>
          <a:beve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29" cap="flat">
          <a:solidFill>
            <a:srgbClr val="D16349"/>
          </a:solidFill>
          <a:prstDash val="sysDash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924</Words>
  <Application>Microsoft Office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Establishing collaborative relationships with  local referral agencies to increase WIC clientele  in Clackamas County, Oregon</vt:lpstr>
      <vt:lpstr>WIC Overview</vt:lpstr>
      <vt:lpstr>WIC</vt:lpstr>
      <vt:lpstr>Services Provided</vt:lpstr>
      <vt:lpstr>PowerPoint Presentation</vt:lpstr>
      <vt:lpstr>PowerPoint Presentation</vt:lpstr>
      <vt:lpstr>PowerPoint Presentation</vt:lpstr>
      <vt:lpstr>Our Goal</vt:lpstr>
      <vt:lpstr>Objectives</vt:lpstr>
      <vt:lpstr>PowerPoint Presentation</vt:lpstr>
      <vt:lpstr>PowerPoint Presentation</vt:lpstr>
      <vt:lpstr>Target Audience </vt:lpstr>
      <vt:lpstr>PowerPoint Presentation</vt:lpstr>
      <vt:lpstr>Educational Materials</vt:lpstr>
      <vt:lpstr>Time Table</vt:lpstr>
      <vt:lpstr>Evaluation</vt:lpstr>
      <vt:lpstr>Budget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collaborative relationships with  local referral agencies to increase WIC clientele  in Clackamas County, Oregon</dc:title>
  <dc:creator>Sarah Kunz</dc:creator>
  <cp:lastModifiedBy>Sarah Larimer</cp:lastModifiedBy>
  <cp:revision>5</cp:revision>
  <dcterms:modified xsi:type="dcterms:W3CDTF">2014-12-08T16:30:48Z</dcterms:modified>
</cp:coreProperties>
</file>